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zentáció cím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Prezentáció címe</a:t>
            </a:r>
          </a:p>
        </p:txBody>
      </p:sp>
      <p:sp>
        <p:nvSpPr>
          <p:cNvPr id="12" name="Szerző és dá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Szerző és dátum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Prezentáció alcíme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gállap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Megállapítás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gadhatatlan té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Tényadatok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Tényadatok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dé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Közreműködő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Közreműködő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r>
              <a:t>„Figyelemre méltó idézet“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énykép - hár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>
            <a:spLocks noGrp="1"/>
          </p:cNvSpPr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08252162_2439x1626.jpg"/>
          <p:cNvSpPr>
            <a:spLocks noGrp="1"/>
          </p:cNvSpPr>
          <p:nvPr>
            <p:ph type="pic" sz="half" idx="22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9215462_1440x2158.jpg"/>
          <p:cNvSpPr>
            <a:spLocks noGrp="1"/>
          </p:cNvSpPr>
          <p:nvPr>
            <p:ph type="pic" idx="23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fo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zerző és dá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Szerző és dátum</a:t>
            </a:r>
          </a:p>
        </p:txBody>
      </p:sp>
      <p:sp>
        <p:nvSpPr>
          <p:cNvPr id="23" name="Prezentáció cím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z="11600" spc="-348"/>
            </a:lvl1pPr>
          </a:lstStyle>
          <a:p>
            <a:r>
              <a:t>Prezentáció címe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Prezentáció alcíme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ásik cím és fotó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>
            <a:spLocks noGrp="1"/>
          </p:cNvSpPr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Dia címe"/>
          <p:cNvSpPr txBox="1">
            <a:spLocks noGrp="1"/>
          </p:cNvSpPr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r>
              <a:t>Dia címe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Dia alcíme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ia cí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 címe</a:t>
            </a:r>
          </a:p>
        </p:txBody>
      </p:sp>
      <p:sp>
        <p:nvSpPr>
          <p:cNvPr id="43" name="Dia alcím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Dia alcíme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 felsorolásjeles szövege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elsorolás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r>
              <a:t>Dia felsorolásjeles szövege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, listajelek és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>
            <a:spLocks noGrp="1"/>
          </p:cNvSpPr>
          <p:nvPr>
            <p:ph type="pic" idx="21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Dia címe"/>
          <p:cNvSpPr txBox="1">
            <a:spLocks noGrp="1"/>
          </p:cNvSpPr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r>
              <a:t>Dia címe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r>
              <a:t>Dia felsorolásjeles szövege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Dia alcím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Dia alcíme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zaka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zakaszcím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r>
              <a:t>Szakaszcím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ia cí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 címe</a:t>
            </a:r>
          </a:p>
        </p:txBody>
      </p:sp>
      <p:sp>
        <p:nvSpPr>
          <p:cNvPr id="80" name="Dia alcím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Dia alcíme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pi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apirend címe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r>
              <a:t>Napirend címe</a:t>
            </a:r>
          </a:p>
        </p:txBody>
      </p:sp>
      <p:sp>
        <p:nvSpPr>
          <p:cNvPr id="89" name="Napirend alcím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Napirend alcíme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z="5500" spc="-55"/>
            </a:lvl1pPr>
            <a:lvl2pPr marL="0" indent="457200" defTabSz="825500">
              <a:buClrTx/>
              <a:buSzTx/>
              <a:buNone/>
              <a:defRPr sz="5500" spc="-55"/>
            </a:lvl2pPr>
            <a:lvl3pPr marL="0" indent="914400" defTabSz="825500">
              <a:buClrTx/>
              <a:buSzTx/>
              <a:buNone/>
              <a:defRPr sz="5500" spc="-55"/>
            </a:lvl3pPr>
            <a:lvl4pPr marL="0" indent="1371600" defTabSz="825500">
              <a:buClrTx/>
              <a:buSzTx/>
              <a:buNone/>
              <a:defRPr sz="5500" spc="-55"/>
            </a:lvl4pPr>
            <a:lvl5pPr marL="0" indent="1828800" defTabSz="825500">
              <a:buClrTx/>
              <a:buSzTx/>
              <a:buNone/>
              <a:defRPr sz="5500" spc="-55"/>
            </a:lvl5pPr>
          </a:lstStyle>
          <a:p>
            <a:r>
              <a:t>Napirendi témák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címe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Dia címe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 felsorolásjeles szövege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10525760"/>
            <a:ext cx="24384000" cy="319024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spc="0" normalizeH="0" baseline="0" dirty="0">
              <a:ln>
                <a:noFill/>
              </a:ln>
              <a:solidFill>
                <a:srgbClr val="929292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092960" y="11884918"/>
            <a:ext cx="2060448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u-HU" b="1" dirty="0">
                <a:solidFill>
                  <a:schemeClr val="bg2"/>
                </a:solidFill>
              </a:rPr>
              <a:t>Egészségügyi Alapellátási Igazgatóság - TOP-7.1.1-16-H-ESZA-2019-01061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Graphik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256" y="10655808"/>
            <a:ext cx="4428744" cy="30601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ia felsorolásjeles szövege"/>
          <p:cNvSpPr txBox="1">
            <a:spLocks noGrp="1"/>
          </p:cNvSpPr>
          <p:nvPr>
            <p:ph type="body" idx="1"/>
          </p:nvPr>
        </p:nvSpPr>
        <p:spPr>
          <a:xfrm>
            <a:off x="1270000" y="1013883"/>
            <a:ext cx="21844000" cy="1168823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IMG_0836.jpeg" descr="IMG_083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8" y="998577"/>
            <a:ext cx="23767578" cy="896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A szoptatási testhelyzetek/pozició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A szoptatási testhelyzetek/poziciók</a:t>
            </a:r>
          </a:p>
        </p:txBody>
      </p:sp>
      <p:sp>
        <p:nvSpPr>
          <p:cNvPr id="180" name="A képen látható a standard szoptatási…"/>
          <p:cNvSpPr txBox="1">
            <a:spLocks noGrp="1"/>
          </p:cNvSpPr>
          <p:nvPr>
            <p:ph type="body" idx="1"/>
          </p:nvPr>
        </p:nvSpPr>
        <p:spPr>
          <a:xfrm>
            <a:off x="1270000" y="2654171"/>
            <a:ext cx="21844000" cy="10045829"/>
          </a:xfrm>
          <a:prstGeom prst="rect">
            <a:avLst/>
          </a:prstGeom>
        </p:spPr>
        <p:txBody>
          <a:bodyPr/>
          <a:lstStyle/>
          <a:p>
            <a:r>
              <a:t>A képen látható a standard szoptatási</a:t>
            </a:r>
          </a:p>
          <a:p>
            <a:pPr marL="0" indent="0">
              <a:buClrTx/>
              <a:buSzTx/>
              <a:buNone/>
            </a:pPr>
            <a:r>
              <a:t>poziciók. De ettől lehetnek eltérő esetek</a:t>
            </a:r>
          </a:p>
          <a:p>
            <a:pPr marL="0" indent="0">
              <a:buClrTx/>
              <a:buSzTx/>
              <a:buNone/>
            </a:pPr>
            <a:r>
              <a:t>Amikor az anya és a csecsemő számára </a:t>
            </a:r>
          </a:p>
          <a:p>
            <a:pPr marL="0" indent="0">
              <a:buClrTx/>
              <a:buSzTx/>
              <a:buNone/>
            </a:pPr>
            <a:r>
              <a:t>Más ideálisabb.</a:t>
            </a:r>
          </a:p>
        </p:txBody>
      </p:sp>
      <p:pic>
        <p:nvPicPr>
          <p:cNvPr id="181" name="szoptatasi-poziciok-hu-2.png" descr="szoptatasi-poziciok-hu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7361" y="2841228"/>
            <a:ext cx="9385771" cy="9385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“Magasztalni kell az anyá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170176">
              <a:defRPr sz="7476" spc="-149"/>
            </a:pPr>
            <a:r>
              <a:t>“Magasztalni kell az anyát</a:t>
            </a:r>
          </a:p>
          <a:p>
            <a:pPr defTabSz="2170176">
              <a:defRPr sz="7476" spc="-149"/>
            </a:pPr>
            <a:r>
              <a:t>Akinek szeretete nem ismer határt,</a:t>
            </a:r>
          </a:p>
          <a:p>
            <a:pPr defTabSz="2170176">
              <a:defRPr sz="7476" spc="-149"/>
            </a:pPr>
            <a:r>
              <a:t>S akinek emlőin nevelkedett,</a:t>
            </a:r>
          </a:p>
          <a:p>
            <a:pPr defTabSz="2170176">
              <a:defRPr sz="7476" spc="-149"/>
            </a:pPr>
            <a:r>
              <a:t>Az egész világ” (Goethe)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Köszönöm a figyelmet!"/>
          <p:cNvSpPr txBox="1">
            <a:spLocks noGrp="1"/>
          </p:cNvSpPr>
          <p:nvPr>
            <p:ph type="body" idx="21"/>
          </p:nvPr>
        </p:nvSpPr>
        <p:spPr>
          <a:xfrm>
            <a:off x="1270000" y="2600366"/>
            <a:ext cx="21844000" cy="8326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 err="1"/>
              <a:t>Köszönöm</a:t>
            </a:r>
            <a:r>
              <a:rPr dirty="0"/>
              <a:t> a </a:t>
            </a:r>
            <a:r>
              <a:rPr dirty="0" err="1"/>
              <a:t>figyelmet</a:t>
            </a:r>
            <a:r>
              <a:rPr dirty="0"/>
              <a:t>!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10525760"/>
            <a:ext cx="24384000" cy="3190240"/>
            <a:chOff x="0" y="10525760"/>
            <a:chExt cx="24384000" cy="3190240"/>
          </a:xfrm>
        </p:grpSpPr>
        <p:sp>
          <p:nvSpPr>
            <p:cNvPr id="5" name="Szövegdoboz 4"/>
            <p:cNvSpPr txBox="1"/>
            <p:nvPr/>
          </p:nvSpPr>
          <p:spPr>
            <a:xfrm>
              <a:off x="0" y="10525760"/>
              <a:ext cx="24384000" cy="319024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Graphik"/>
                <a:ea typeface="Graphik"/>
                <a:cs typeface="Graphik"/>
                <a:sym typeface="Graphik"/>
              </a:endParaRP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2092960" y="11884918"/>
              <a:ext cx="2060448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hu-HU" b="1" dirty="0">
                  <a:solidFill>
                    <a:schemeClr val="bg2"/>
                  </a:solidFill>
                </a:rPr>
                <a:t>Egészségügyi Alapellátási Igazgatóság - TOP-7.1.1-16-H-ESZA-2019-01061</a:t>
              </a:r>
              <a:endParaRPr kumimoji="0" lang="hu-HU" sz="24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sym typeface="Graphik"/>
              </a:endParaRPr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5256" y="10655808"/>
              <a:ext cx="4428744" cy="306019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z anyatejes táplálá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Az anyatejes táplálás</a:t>
            </a:r>
          </a:p>
        </p:txBody>
      </p:sp>
      <p:sp>
        <p:nvSpPr>
          <p:cNvPr id="152" name="Készítette: Szarka Anett…"/>
          <p:cNvSpPr txBox="1">
            <a:spLocks noGrp="1"/>
          </p:cNvSpPr>
          <p:nvPr>
            <p:ph type="body" idx="21"/>
          </p:nvPr>
        </p:nvSpPr>
        <p:spPr>
          <a:xfrm>
            <a:off x="1270000" y="8777024"/>
            <a:ext cx="21844000" cy="40774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r">
              <a:defRPr sz="5800"/>
            </a:pPr>
            <a:r>
              <a:t>Készítette: Szarka Anett</a:t>
            </a:r>
          </a:p>
          <a:p>
            <a:pPr algn="r">
              <a:defRPr sz="5800"/>
            </a:pPr>
            <a:endParaRPr/>
          </a:p>
          <a:p>
            <a:pPr algn="r">
              <a:defRPr sz="5800"/>
            </a:pPr>
            <a:r>
              <a:t>2021.07.23.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it tartalmaz az anyatej amitől olyan fontos az anyatejes táplálá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569594">
              <a:defRPr sz="5796" spc="-173"/>
            </a:lvl1pPr>
          </a:lstStyle>
          <a:p>
            <a:r>
              <a:t>Mit tartalmaz az anyatej amitől olyan fontos az anyatejes táplálás?</a:t>
            </a:r>
          </a:p>
        </p:txBody>
      </p:sp>
      <p:sp>
        <p:nvSpPr>
          <p:cNvPr id="155" name="A colostrum és az anyatej biztosítja az újszülött sikeres adaptációját és tápanyag igényét.…"/>
          <p:cNvSpPr txBox="1">
            <a:spLocks noGrp="1"/>
          </p:cNvSpPr>
          <p:nvPr>
            <p:ph type="body" idx="1"/>
          </p:nvPr>
        </p:nvSpPr>
        <p:spPr>
          <a:xfrm>
            <a:off x="1270000" y="2909837"/>
            <a:ext cx="21844000" cy="979016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A colostrum és az anyatej biztosítja az újszülött sikeres adaptációját és tápanyag igényét. </a:t>
            </a:r>
          </a:p>
          <a:p>
            <a:pPr marL="0" indent="0">
              <a:buClrTx/>
              <a:buSzTx/>
              <a:buNone/>
            </a:pPr>
            <a:r>
              <a:t>A colostrum ragadós sárgás folyadék mely kevesebb a laktózt, zsírt és vízoldékony vitaminokat tartalmaz. A szülés után még 1-2 napig szekretálódik.</a:t>
            </a:r>
          </a:p>
          <a:p>
            <a:pPr marL="0" indent="0">
              <a:buClrTx/>
              <a:buSzTx/>
              <a:buNone/>
            </a:pPr>
            <a:endParaRPr/>
          </a:p>
          <a:p>
            <a:pPr marL="0" indent="0">
              <a:buClrTx/>
              <a:buSzTx/>
              <a:buNone/>
            </a:pPr>
            <a:r>
              <a:t>Az érett anyatej: összetétele a szülést követő 3-14. napon alakul ki. Az érett anyatej pontos összetételét nagyon nehez leírni mert folyamatosan változik. Az anyatej össze tétele más a reggeli szoptatásnál és az estinél is. Sőtt amikor a csecsemő beteg akkor is teljesen más lesz az összetétele.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 képen egy olyan gyűjtött anyatej látható ahol az egyik fehér a másik sárgás. A sárgás anyatejnél a szoptató anya akkor gyűjtötte a tejet amikor a csecsemő beteg volt."/>
          <p:cNvSpPr txBox="1">
            <a:spLocks noGrp="1"/>
          </p:cNvSpPr>
          <p:nvPr>
            <p:ph type="body" idx="1"/>
          </p:nvPr>
        </p:nvSpPr>
        <p:spPr>
          <a:xfrm>
            <a:off x="1270000" y="666349"/>
            <a:ext cx="21844000" cy="12012367"/>
          </a:xfrm>
          <a:prstGeom prst="rect">
            <a:avLst/>
          </a:prstGeom>
        </p:spPr>
        <p:txBody>
          <a:bodyPr/>
          <a:lstStyle/>
          <a:p>
            <a:r>
              <a:t>A képen egy olyan gyűjtött anyatej látható ahol az egyik fehér a másik sárgás. A sárgás anyatejnél a szoptató anya akkor gyűjtötte a tejet amikor a csecsemő beteg volt. </a:t>
            </a:r>
          </a:p>
        </p:txBody>
      </p:sp>
      <p:pic>
        <p:nvPicPr>
          <p:cNvPr id="158" name="anyatejeszacsko.jpg" descr="anyatejeszacs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860" y="1373011"/>
            <a:ext cx="12496020" cy="9372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z érett anyatej tartalmaz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l"/>
            <a:r>
              <a:t>Az érett anyatej tartalmaz:</a:t>
            </a:r>
          </a:p>
        </p:txBody>
      </p:sp>
      <p:sp>
        <p:nvSpPr>
          <p:cNvPr id="161" name="Fehérjéket…"/>
          <p:cNvSpPr txBox="1">
            <a:spLocks noGrp="1"/>
          </p:cNvSpPr>
          <p:nvPr>
            <p:ph type="body" idx="1"/>
          </p:nvPr>
        </p:nvSpPr>
        <p:spPr>
          <a:xfrm>
            <a:off x="1270000" y="2977792"/>
            <a:ext cx="21844000" cy="9722208"/>
          </a:xfrm>
          <a:prstGeom prst="rect">
            <a:avLst/>
          </a:prstGeom>
        </p:spPr>
        <p:txBody>
          <a:bodyPr/>
          <a:lstStyle/>
          <a:p>
            <a:pPr marL="547624" indent="-547624" defTabSz="2389632">
              <a:spcBef>
                <a:spcPts val="2300"/>
              </a:spcBef>
              <a:defRPr sz="4704"/>
            </a:pPr>
            <a:r>
              <a:t>Fehérjéket</a:t>
            </a:r>
          </a:p>
          <a:p>
            <a:pPr marL="547624" indent="-547624" defTabSz="2389632">
              <a:spcBef>
                <a:spcPts val="2300"/>
              </a:spcBef>
              <a:defRPr sz="4704"/>
            </a:pPr>
            <a:r>
              <a:t>Zsírokat: a szülés után az anyatej zsírtartalma a szült követő 14. napig fokozatosan nő, majd utána stagnál és viszonylag stabil marad.</a:t>
            </a:r>
          </a:p>
          <a:p>
            <a:pPr marL="547624" indent="-547624" defTabSz="2389632">
              <a:spcBef>
                <a:spcPts val="2300"/>
              </a:spcBef>
              <a:defRPr sz="4704"/>
            </a:pPr>
            <a:r>
              <a:t>Laktóz: az anyatej legfontosabb szénhidrátja</a:t>
            </a:r>
          </a:p>
          <a:p>
            <a:pPr marL="547624" indent="-547624" defTabSz="2389632">
              <a:spcBef>
                <a:spcPts val="2300"/>
              </a:spcBef>
              <a:defRPr sz="4704"/>
            </a:pPr>
            <a:r>
              <a:t>Vitaminokat: az anyatej vitamin tartalma szoros összefüggést mutat az anyai vitamin bevitellel. Ezért fontos kihangsúlyozni a szoptatós anyák számára, a vitaminban dús étrend kialakítását. Illetve vannak olyan vitaminok amiket már szoptatás alatt lehet szedni, ezek egyre elterjedtebbek. A K- vitamin az érett anyatejben kevesebb ezért a csecsemőnek javasolt a K- vitamin adása.</a:t>
            </a:r>
          </a:p>
          <a:p>
            <a:pPr marL="547624" indent="-547624" defTabSz="2389632">
              <a:spcBef>
                <a:spcPts val="2300"/>
              </a:spcBef>
              <a:defRPr sz="4704"/>
            </a:pPr>
            <a:r>
              <a:t>Nyomelemeket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elkészítés az anyatejes táplálásr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Felkészítés az anyatejes táplálásra</a:t>
            </a:r>
          </a:p>
        </p:txBody>
      </p:sp>
      <p:sp>
        <p:nvSpPr>
          <p:cNvPr id="164" name="Nagyon sok édesanya fél/tart attól, hogy nem fog tudni szoptatni. A szülésre felkészítésnek nagyon fontos eleme a szoptatásra való felkészítés.…"/>
          <p:cNvSpPr txBox="1">
            <a:spLocks noGrp="1"/>
          </p:cNvSpPr>
          <p:nvPr>
            <p:ph type="body" idx="1"/>
          </p:nvPr>
        </p:nvSpPr>
        <p:spPr>
          <a:xfrm>
            <a:off x="1270000" y="2639048"/>
            <a:ext cx="21844000" cy="10060952"/>
          </a:xfrm>
          <a:prstGeom prst="rect">
            <a:avLst/>
          </a:prstGeom>
        </p:spPr>
        <p:txBody>
          <a:bodyPr/>
          <a:lstStyle/>
          <a:p>
            <a:r>
              <a:t>Nagyon sok édesanya fél/tart attól, hogy nem fog tudni szoptatni. A szülésre felkészítésnek nagyon fontos eleme a szoptatásra való felkészítés.</a:t>
            </a:r>
          </a:p>
          <a:p>
            <a:endParaRPr/>
          </a:p>
          <a:p>
            <a:r>
              <a:t>A szülésre felkészítő tanfolyamot tartó szakembernek jártasnak kell lennie valamelyest a pszichológiában is. </a:t>
            </a:r>
          </a:p>
          <a:p>
            <a:endParaRPr/>
          </a:p>
          <a:p>
            <a:r>
              <a:t>A szoptatás előnyeiről és az anyatej fontosságáról még csak csak könnyebb meggyőzni a terheseket és férjüket, de ennél nehezebb a kishitüséget legyőzni és az anyák önbizalmát erősíteni.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 szoptatás kezdet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A szoptatás kezdete:</a:t>
            </a:r>
          </a:p>
        </p:txBody>
      </p:sp>
      <p:sp>
        <p:nvSpPr>
          <p:cNvPr id="167" name="A szülést követően már az “arany óra” keretében elkezdjük a korai szoptatást.…"/>
          <p:cNvSpPr txBox="1">
            <a:spLocks noGrp="1"/>
          </p:cNvSpPr>
          <p:nvPr>
            <p:ph type="body" idx="1"/>
          </p:nvPr>
        </p:nvSpPr>
        <p:spPr>
          <a:xfrm>
            <a:off x="1270000" y="2422348"/>
            <a:ext cx="21844000" cy="10277652"/>
          </a:xfrm>
          <a:prstGeom prst="rect">
            <a:avLst/>
          </a:prstGeom>
        </p:spPr>
        <p:txBody>
          <a:bodyPr/>
          <a:lstStyle/>
          <a:p>
            <a:r>
              <a:t>A szülést követően már az “arany óra” keretében elkezdjük a korai szoptatást. </a:t>
            </a:r>
          </a:p>
          <a:p>
            <a:r>
              <a:t>Ennek a korai mellre helyezésnek számos jótékony hatása van. A császáros anyukák helyzete kissé nehezebb, ilyenkor mint a spontán szült édesanyáké, hiszen ilyenkor a lapos feketési technika miatt is nehezebb az újszülöttet mellre tenni és nehezebb a sikerességet elérni.</a:t>
            </a:r>
          </a:p>
        </p:txBody>
      </p:sp>
      <p:pic>
        <p:nvPicPr>
          <p:cNvPr id="168" name="birthwithoutfear-com.jpg.webp" descr="birthwithoutfear-com.jpg.webp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5636929" y="7944819"/>
            <a:ext cx="7995090" cy="5320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 hatékony szoptatás jele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A hatékony szoptatás jelei</a:t>
            </a:r>
          </a:p>
        </p:txBody>
      </p:sp>
      <p:sp>
        <p:nvSpPr>
          <p:cNvPr id="171" name="Lassú, mély  szopások és hallható nyelés.…"/>
          <p:cNvSpPr txBox="1">
            <a:spLocks noGrp="1"/>
          </p:cNvSpPr>
          <p:nvPr>
            <p:ph type="body" idx="1"/>
          </p:nvPr>
        </p:nvSpPr>
        <p:spPr>
          <a:xfrm>
            <a:off x="1270000" y="2598833"/>
            <a:ext cx="21844000" cy="10101167"/>
          </a:xfrm>
          <a:prstGeom prst="rect">
            <a:avLst/>
          </a:prstGeom>
        </p:spPr>
        <p:txBody>
          <a:bodyPr/>
          <a:lstStyle/>
          <a:p>
            <a:r>
              <a:t>Lassú, mély  szopások és hallható nyelés.</a:t>
            </a:r>
          </a:p>
          <a:p>
            <a:r>
              <a:t>Az orcák teltek és nem behúzódottak.</a:t>
            </a:r>
          </a:p>
          <a:p>
            <a:r>
              <a:t>A kisbaba nyugodtan szopik.</a:t>
            </a:r>
          </a:p>
          <a:p>
            <a:r>
              <a:t>A kisbab magától fejezi be a szopást és elégedettnek látszik.</a:t>
            </a:r>
          </a:p>
          <a:p>
            <a:r>
              <a:t>Az anya nem érez fájdalmat. </a:t>
            </a:r>
          </a:p>
          <a:p>
            <a:pPr marL="0" indent="0">
              <a:buClrTx/>
              <a:buSzTx/>
              <a:buNone/>
            </a:pPr>
            <a:r>
              <a:t>Az igény szerinti szoptatás fogalma a szoptatások frekvenciáján túl a szoptatások időtartalmát is magába foglalja.</a:t>
            </a:r>
          </a:p>
          <a:p>
            <a:pPr marL="0" indent="0">
              <a:buClrTx/>
              <a:buSzTx/>
              <a:buNone/>
            </a:pPr>
            <a:r>
              <a:t>Amennyiben a fent felsorolt hatékony szopás megtörténik az újszülöttek nagyrészt 10-15 perc alatt jól lakik. Ettől lehetnek persze eltérő esetek.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 nem hatékony szopás jele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A nem hatékony szopás jelei</a:t>
            </a:r>
          </a:p>
        </p:txBody>
      </p:sp>
      <p:sp>
        <p:nvSpPr>
          <p:cNvPr id="174" name="Gyors, felületes szopások és csettintő vagy cuppanó hangok.…"/>
          <p:cNvSpPr txBox="1">
            <a:spLocks noGrp="1"/>
          </p:cNvSpPr>
          <p:nvPr>
            <p:ph type="body" idx="1"/>
          </p:nvPr>
        </p:nvSpPr>
        <p:spPr>
          <a:xfrm>
            <a:off x="1270000" y="2809719"/>
            <a:ext cx="21844000" cy="9890281"/>
          </a:xfrm>
          <a:prstGeom prst="rect">
            <a:avLst/>
          </a:prstGeom>
        </p:spPr>
        <p:txBody>
          <a:bodyPr/>
          <a:lstStyle/>
          <a:p>
            <a:r>
              <a:t>Gyors, felületes szopások és csettintő vagy cuppanó hangok.</a:t>
            </a:r>
          </a:p>
          <a:p>
            <a:r>
              <a:t>Az orcák behúzódottak.</a:t>
            </a:r>
          </a:p>
          <a:p>
            <a:r>
              <a:t>A csecsemő nyugtalan a mellen és le-lejön a mellről.</a:t>
            </a:r>
          </a:p>
          <a:p>
            <a:r>
              <a:t>A kisbaba nagyon hosszan szopik, nagyon gyakran, de nem engedi el a mellett és elégedetlennek látszik.</a:t>
            </a:r>
          </a:p>
          <a:p>
            <a:r>
              <a:t>Az anya gyakran fájdalmat érez.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2_ColorGradient">
  <a:themeElements>
    <a:clrScheme name="22_ColorGradient">
      <a:dk1>
        <a:srgbClr val="810092"/>
      </a:dk1>
      <a:lt1>
        <a:srgbClr val="929292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Egyéni</PresentationFormat>
  <Paragraphs>51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Graphik</vt:lpstr>
      <vt:lpstr>Graphik Medium</vt:lpstr>
      <vt:lpstr>Graphik Semibold</vt:lpstr>
      <vt:lpstr>Helvetica Neue</vt:lpstr>
      <vt:lpstr>22_ColorGradient</vt:lpstr>
      <vt:lpstr>PowerPoint-bemutató</vt:lpstr>
      <vt:lpstr>Az anyatejes táplálás</vt:lpstr>
      <vt:lpstr>Mit tartalmaz az anyatej amitől olyan fontos az anyatejes táplálás?</vt:lpstr>
      <vt:lpstr>PowerPoint-bemutató</vt:lpstr>
      <vt:lpstr>Az érett anyatej tartalmaz:</vt:lpstr>
      <vt:lpstr>Felkészítés az anyatejes táplálásra</vt:lpstr>
      <vt:lpstr>A szoptatás kezdete:</vt:lpstr>
      <vt:lpstr>A hatékony szoptatás jelei</vt:lpstr>
      <vt:lpstr>A nem hatékony szopás jelei</vt:lpstr>
      <vt:lpstr>PowerPoint-bemutató</vt:lpstr>
      <vt:lpstr>A szoptatási testhelyzetek/poziciók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cp:lastModifiedBy>Felhasználó</cp:lastModifiedBy>
  <cp:revision>1</cp:revision>
  <dcterms:modified xsi:type="dcterms:W3CDTF">2021-09-17T09:51:15Z</dcterms:modified>
</cp:coreProperties>
</file>