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7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zerző és dá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3000" spc="-29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Szerző és dátum</a:t>
            </a:r>
          </a:p>
        </p:txBody>
      </p:sp>
      <p:sp>
        <p:nvSpPr>
          <p:cNvPr id="12" name="Prezentáció címe"/>
          <p:cNvSpPr txBox="1">
            <a:spLocks noGrp="1"/>
          </p:cNvSpPr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z="12800" spc="-128"/>
            </a:lvl1pPr>
          </a:lstStyle>
          <a:p>
            <a:r>
              <a:t>Prezentáció címe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Prezentáció alcíme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egállap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r>
              <a:t>Megállapítás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agadhatatlan té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ényadatok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Tényadatok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déz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Közreműködő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Közreműködő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„Figyelemre méltó idézet“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énykép - hár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>
            <a:spLocks noGrp="1"/>
          </p:cNvSpPr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915009552_2264x1509.jpg"/>
          <p:cNvSpPr>
            <a:spLocks noGrp="1"/>
          </p:cNvSpPr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740519873_3318x2212.jpg"/>
          <p:cNvSpPr>
            <a:spLocks noGrp="1"/>
          </p:cNvSpPr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ény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>
            <a:spLocks noGrp="1"/>
          </p:cNvSpPr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ím és fot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zentáció címe"/>
          <p:cNvSpPr txBox="1">
            <a:spLocks noGrp="1"/>
          </p:cNvSpPr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z="12800" spc="-128">
                <a:solidFill>
                  <a:srgbClr val="FFFFFF"/>
                </a:solidFill>
              </a:defRPr>
            </a:lvl1pPr>
          </a:lstStyle>
          <a:p>
            <a:r>
              <a:t>Prezentáció címe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Prezentáció alcíme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Szerző és dá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3000" spc="-29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Szerző és dátum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ásik cím és fotó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Dia címe"/>
          <p:cNvSpPr txBox="1">
            <a:spLocks noGrp="1"/>
          </p:cNvSpPr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r>
              <a:t>Dia címe</a:t>
            </a:r>
          </a:p>
        </p:txBody>
      </p:sp>
      <p:sp>
        <p:nvSpPr>
          <p:cNvPr id="33" name="Image"/>
          <p:cNvSpPr>
            <a:spLocks noGrp="1"/>
          </p:cNvSpPr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Dia alcíme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ím és listaje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ia cím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Dia címe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Dia felsorolásjeles szövege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Dia alcím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Dia alcíme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elsorolásje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r>
              <a:t>Dia felsorolásjeles szövege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ím, listajelek és fény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Dia címe"/>
          <p:cNvSpPr txBox="1">
            <a:spLocks noGrp="1"/>
          </p:cNvSpPr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r>
              <a:t>Dia címe</a:t>
            </a:r>
          </a:p>
        </p:txBody>
      </p:sp>
      <p:sp>
        <p:nvSpPr>
          <p:cNvPr id="61" name="Image"/>
          <p:cNvSpPr>
            <a:spLocks noGrp="1"/>
          </p:cNvSpPr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2" name="Dia alcím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Dia alcíme</a:t>
            </a:r>
          </a:p>
        </p:txBody>
      </p:sp>
      <p:sp>
        <p:nvSpPr>
          <p:cNvPr id="63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r>
              <a:t>Dia felsorolásjeles szövege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403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zaka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zakaszcím"/>
          <p:cNvSpPr txBox="1">
            <a:spLocks noGrp="1"/>
          </p:cNvSpPr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z="12800" spc="0"/>
            </a:lvl1pPr>
          </a:lstStyle>
          <a:p>
            <a:r>
              <a:t>Szakaszcím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Dia cím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Dia címe</a:t>
            </a:r>
          </a:p>
        </p:txBody>
      </p:sp>
      <p:sp>
        <p:nvSpPr>
          <p:cNvPr id="80" name="Dia alcím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Dia alcíme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pir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Napirend cím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Napirend címe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r>
              <a:t>Napirendi témák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Napirend alcím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Napirend alcíme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címe"/>
          <p:cNvSpPr txBox="1">
            <a:spLocks noGrp="1"/>
          </p:cNvSpPr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Dia címe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Dia felsorolásjeles szövege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97689" y="12700000"/>
            <a:ext cx="388621" cy="4292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0" y="10525760"/>
            <a:ext cx="24384000" cy="319024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spc="0" normalizeH="0" baseline="0" dirty="0">
              <a:ln>
                <a:noFill/>
              </a:ln>
              <a:solidFill>
                <a:srgbClr val="929292"/>
              </a:solidFill>
              <a:effectLst/>
              <a:uFillTx/>
              <a:latin typeface="Graphik"/>
              <a:ea typeface="Graphik"/>
              <a:cs typeface="Graphik"/>
              <a:sym typeface="Graphik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2092960" y="11884918"/>
            <a:ext cx="2060448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hu-HU" b="1" dirty="0">
                <a:solidFill>
                  <a:schemeClr val="bg2"/>
                </a:solidFill>
              </a:rPr>
              <a:t>Egészségügyi Alapellátási Igazgatóság - TOP-7.1.1-16-H-ESZA-2019-01061</a:t>
            </a:r>
            <a:endParaRPr kumimoji="0" lang="hu-HU" sz="2400" b="1" i="0" u="none" strike="noStrike" cap="none" spc="0" normalizeH="0" baseline="0" dirty="0">
              <a:ln>
                <a:noFill/>
              </a:ln>
              <a:solidFill>
                <a:schemeClr val="bg2"/>
              </a:solidFill>
              <a:effectLst/>
              <a:uFillTx/>
              <a:sym typeface="Graphik"/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5256" y="10655808"/>
            <a:ext cx="4428744" cy="306019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Előfordulhat, hogy fájdalom nem múlik el, nőtt tovább fokozódik, hámhiányos lesz és ilyenkor minden érintés fáj, még a ruha érintését is nehezen tűrik az édesanyák.…"/>
          <p:cNvSpPr txBox="1">
            <a:spLocks noGrp="1"/>
          </p:cNvSpPr>
          <p:nvPr>
            <p:ph type="body" idx="1"/>
          </p:nvPr>
        </p:nvSpPr>
        <p:spPr>
          <a:xfrm>
            <a:off x="1219200" y="312903"/>
            <a:ext cx="21945600" cy="12187445"/>
          </a:xfrm>
          <a:prstGeom prst="rect">
            <a:avLst/>
          </a:prstGeom>
        </p:spPr>
        <p:txBody>
          <a:bodyPr/>
          <a:lstStyle/>
          <a:p>
            <a:r>
              <a:t>Előfordulhat, hogy fájdalom nem múlik el, nőtt tovább fokozódik, hámhiányos lesz és ilyenkor minden érintés fáj, még a ruha érintését is nehezen tűrik az édesanyák.</a:t>
            </a:r>
          </a:p>
          <a:p>
            <a:endParaRPr/>
          </a:p>
          <a:p>
            <a:r>
              <a:t>A leggyakoribb kiváltó ok a nem megfelelő mellre tétel és szopatási póz. </a:t>
            </a:r>
          </a:p>
        </p:txBody>
      </p:sp>
      <p:pic>
        <p:nvPicPr>
          <p:cNvPr id="175" name="Unknown.jpeg" descr="Unknow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9117" y="1015217"/>
            <a:ext cx="10414702" cy="78009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Az ilyen esetben a következőt teheti a szoptatós anya:…"/>
          <p:cNvSpPr txBox="1">
            <a:spLocks noGrp="1"/>
          </p:cNvSpPr>
          <p:nvPr>
            <p:ph type="body" idx="1"/>
          </p:nvPr>
        </p:nvSpPr>
        <p:spPr>
          <a:xfrm>
            <a:off x="1219200" y="793136"/>
            <a:ext cx="21948577" cy="11703664"/>
          </a:xfrm>
          <a:prstGeom prst="rect">
            <a:avLst/>
          </a:prstGeom>
        </p:spPr>
        <p:txBody>
          <a:bodyPr/>
          <a:lstStyle/>
          <a:p>
            <a:r>
              <a:rPr>
                <a:latin typeface="Canela Text Bold"/>
                <a:ea typeface="Canela Text Bold"/>
                <a:cs typeface="Canela Text Bold"/>
                <a:sym typeface="Canela Text Bold"/>
              </a:rPr>
              <a:t>Az ilyen esetben a következőt teheti a szoptatós anya: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/>
            </a:pPr>
            <a:r>
              <a:t>Nyugodtan szoptasson tovább, de ellenőrizze a helyez pozíciót. Nyugodtan hívjon szaksegítséget. 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/>
            </a:pPr>
            <a:r>
              <a:t>Szoptatás után hagyja rá száradni a mellére az anyatejet.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/>
            </a:pPr>
            <a:r>
              <a:t>Lehetőleg tartsa szárazon.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/>
            </a:pPr>
            <a:r>
              <a:t>Csak akkor hordjon melltartót, ha nagyon muszáj.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/>
            </a:pPr>
            <a:r>
              <a:t>Nyáron segít az enyhe napoztatás. 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Mastitis, a tejcsatorna elázódás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/>
          </a:lstStyle>
          <a:p>
            <a:r>
              <a:t>Mastitis, a tejcsatorna elázódása </a:t>
            </a:r>
          </a:p>
        </p:txBody>
      </p:sp>
      <p:sp>
        <p:nvSpPr>
          <p:cNvPr id="180" name="Okozhatja ritka szoptatás, a tej nem megfelelő kiürítése vagy a mell egy részének nyomása.…"/>
          <p:cNvSpPr txBox="1">
            <a:spLocks noGrp="1"/>
          </p:cNvSpPr>
          <p:nvPr>
            <p:ph type="body" idx="1"/>
          </p:nvPr>
        </p:nvSpPr>
        <p:spPr>
          <a:xfrm>
            <a:off x="1219200" y="2441597"/>
            <a:ext cx="21948577" cy="10055203"/>
          </a:xfrm>
          <a:prstGeom prst="rect">
            <a:avLst/>
          </a:prstGeom>
        </p:spPr>
        <p:txBody>
          <a:bodyPr/>
          <a:lstStyle/>
          <a:p>
            <a:r>
              <a:t>Okozhatja ritka szoptatás, a tej nem megfelelő kiürítése vagy a mell egy részének nyomása.</a:t>
            </a:r>
          </a:p>
          <a:p>
            <a:r>
              <a:rPr>
                <a:latin typeface="Canela Text Bold"/>
                <a:ea typeface="Canela Text Bold"/>
                <a:cs typeface="Canela Text Bold"/>
                <a:sym typeface="Canela Text Bold"/>
              </a:rPr>
              <a:t>Tejáramlás javítása: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/>
            </a:pPr>
            <a:r>
              <a:t>Az édesanya ellenőrizze a csecsemő mellre tapadását és korrigálja ha szükséges.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/>
            </a:pPr>
            <a:r>
              <a:t>Ellenőrizze nincsen-e szoros ruházat vagy az ujjak okozta nyomás.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/>
            </a:pPr>
            <a:r>
              <a:t>A nagy melleknél fontos az alátámasztás, hogy segítse a tejáramlást.</a:t>
            </a:r>
          </a:p>
          <a:p>
            <a:pPr marL="0" indent="0">
              <a:buSzTx/>
              <a:buNone/>
            </a:pPr>
            <a:r>
              <a:t>A mastitisben fontos, hogy a mell megtelően ki legyen ürítve.  Amennyiben sikerül a tejpangást megszüntetni a mastitis magától is meggyógyul, a láz megszűnik beavatkozást nem igényel.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Ha a láz a mell kiürítése ellenére 24 óránál tovább tart, akkor fertőződésre kell gondolni. A szoptatást ilyenkor sem lehet megtiltani, de inkább az emlő fejése javasolt.…"/>
          <p:cNvSpPr txBox="1">
            <a:spLocks noGrp="1"/>
          </p:cNvSpPr>
          <p:nvPr>
            <p:ph type="body" idx="1"/>
          </p:nvPr>
        </p:nvSpPr>
        <p:spPr>
          <a:xfrm>
            <a:off x="1219200" y="974019"/>
            <a:ext cx="21948577" cy="11522781"/>
          </a:xfrm>
          <a:prstGeom prst="rect">
            <a:avLst/>
          </a:prstGeom>
        </p:spPr>
        <p:txBody>
          <a:bodyPr/>
          <a:lstStyle/>
          <a:p>
            <a:r>
              <a:t>Ha a láz a mell kiürítése ellenére 24 óránál tovább tart, akkor fertőződésre kell gondolni. A szoptatást ilyenkor sem lehet megtiltani, de inkább az emlő fejése javasolt. </a:t>
            </a:r>
          </a:p>
          <a:p>
            <a:r>
              <a:t>A kezeletlen mastitisből tályog is kialakulhat. Amennyiben genny is ürül az anyatejbe a szoptatás nem javasolt. </a:t>
            </a:r>
          </a:p>
        </p:txBody>
      </p:sp>
      <p:pic>
        <p:nvPicPr>
          <p:cNvPr id="183" name="SciSource_SM7325_wide.jpg" descr="SciSource_SM7325_w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2223" y="5369708"/>
            <a:ext cx="13030201" cy="7327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 szoptatás nehézségei a csecsemő szemszögébő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algn="l" defTabSz="2316479">
              <a:defRPr sz="7979" spc="-79"/>
            </a:lvl1pPr>
          </a:lstStyle>
          <a:p>
            <a:r>
              <a:t>A szoptatás nehézségei a csecsemő szemszögéből</a:t>
            </a:r>
          </a:p>
        </p:txBody>
      </p:sp>
      <p:sp>
        <p:nvSpPr>
          <p:cNvPr id="186" name="Van mikor a csecsemő/újszülött miatt válik nehézkessé a szoptatás ilyen okok például:…"/>
          <p:cNvSpPr txBox="1">
            <a:spLocks noGrp="1"/>
          </p:cNvSpPr>
          <p:nvPr>
            <p:ph type="body" idx="1"/>
          </p:nvPr>
        </p:nvSpPr>
        <p:spPr>
          <a:xfrm>
            <a:off x="1219200" y="2399955"/>
            <a:ext cx="21948577" cy="10096845"/>
          </a:xfrm>
          <a:prstGeom prst="rect">
            <a:avLst/>
          </a:prstGeom>
        </p:spPr>
        <p:txBody>
          <a:bodyPr/>
          <a:lstStyle/>
          <a:p>
            <a:r>
              <a:t>Van mikor a csecsemő/újszülött miatt válik nehézkessé a szoptatás ilyen okok például:</a:t>
            </a:r>
          </a:p>
          <a:p>
            <a:pPr>
              <a:buSzPct val="45000"/>
              <a:buBlip>
                <a:blip r:embed="rId2"/>
              </a:buBlip>
            </a:pPr>
            <a:r>
              <a:rPr>
                <a:latin typeface="Canela Text Bold"/>
                <a:ea typeface="Canela Text Bold"/>
                <a:cs typeface="Canela Text Bold"/>
                <a:sym typeface="Canela Text Bold"/>
              </a:rPr>
              <a:t>A kis súlyú újszülöttek és koraszülöttek:</a:t>
            </a:r>
            <a:r>
              <a:t> szoptatásukban az anyáknak nagyon sok segítségre van szükségük. A gyenge koraszülöttek gyakran nehezebben tudnak megfelelő szívóerőt kifejteni és hamar el is fáradnak benne. Ugyanakkor nekik van a legnagyobb szükségük az anyatejre. Ilyen esetben fontos, az anya érzelmi támogatása és felvilágosítása. Annyi kontaktust kell teremteni az anyával, amennyit a koraszülött állapota lehetővé tesz. Ilyenkor a pohárból vagy a kiskanálból való etetést szokták előnyben részesíteni a cümisüveget pedig kerülni mert nagy az aspiráció veszélye.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Ajak-és szájpadhasadék: ez a fejlődési rendellenesség nagyon megnehezítheti a szoptatást, de csak a nagyon súlyos formája teszi lehetetlenné.…"/>
          <p:cNvSpPr txBox="1">
            <a:spLocks noGrp="1"/>
          </p:cNvSpPr>
          <p:nvPr>
            <p:ph type="body" idx="1"/>
          </p:nvPr>
        </p:nvSpPr>
        <p:spPr>
          <a:xfrm>
            <a:off x="1219200" y="941389"/>
            <a:ext cx="21948577" cy="11555411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Blip>
                <a:blip r:embed="rId2"/>
              </a:buBlip>
            </a:pPr>
            <a:r>
              <a:rPr>
                <a:latin typeface="Canela Text Bold"/>
                <a:ea typeface="Canela Text Bold"/>
                <a:cs typeface="Canela Text Bold"/>
                <a:sym typeface="Canela Text Bold"/>
              </a:rPr>
              <a:t>Ajak-és szájpadhasadék:</a:t>
            </a:r>
            <a:r>
              <a:t> ez a fejlődési rendellenesség nagyon megnehezítheti a szoptatást, de csak a nagyon súlyos formája teszi lehetetlenné.</a:t>
            </a:r>
          </a:p>
          <a:p>
            <a:pPr>
              <a:buSzPct val="45000"/>
              <a:buBlip>
                <a:blip r:embed="rId2"/>
              </a:buBlip>
            </a:pPr>
            <a:r>
              <a:rPr>
                <a:latin typeface="Canela Text Bold"/>
                <a:ea typeface="Canela Text Bold"/>
                <a:cs typeface="Canela Text Bold"/>
                <a:sym typeface="Canela Text Bold"/>
              </a:rPr>
              <a:t>Down-syindroma: </a:t>
            </a:r>
            <a:r>
              <a:t>ennek a kromoszómarendetlenességnek a megjelenési formája nagyon változatos lehet, ettől függetlenül a beteg újszülött szophat jól és nagyon nehezen is. Ebben az esetben nagyon meg nehezítheti a helyzetet az anya pszichés állapota is.</a:t>
            </a:r>
          </a:p>
          <a:p>
            <a:pPr>
              <a:buSzPct val="45000"/>
              <a:buBlip>
                <a:blip r:embed="rId2"/>
              </a:buBlip>
            </a:pPr>
            <a:r>
              <a:rPr>
                <a:latin typeface="Canela Text Bold"/>
                <a:ea typeface="Canela Text Bold"/>
                <a:cs typeface="Canela Text Bold"/>
                <a:sym typeface="Canela Text Bold"/>
              </a:rPr>
              <a:t>Agyi sérülések:</a:t>
            </a:r>
            <a:r>
              <a:t>  Az agyi fejlődési rendellenességek, a hipoxiás (oxigénhiányos) károsodások az esetek nagy részében a szopási reflexek károsodását eredményezheti. Ilyenkor valóban nem tud az újszülött szopni.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Köszönöm a figyelmet!"/>
          <p:cNvSpPr txBox="1">
            <a:spLocks noGrp="1"/>
          </p:cNvSpPr>
          <p:nvPr>
            <p:ph type="body" idx="21"/>
          </p:nvPr>
        </p:nvSpPr>
        <p:spPr>
          <a:xfrm>
            <a:off x="1270000" y="2600366"/>
            <a:ext cx="21844000" cy="8326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dirty="0" err="1"/>
              <a:t>Köszönöm</a:t>
            </a:r>
            <a:r>
              <a:rPr dirty="0"/>
              <a:t> a </a:t>
            </a:r>
            <a:r>
              <a:rPr dirty="0" err="1"/>
              <a:t>figyelmet</a:t>
            </a:r>
            <a:r>
              <a:rPr dirty="0"/>
              <a:t>!</a:t>
            </a:r>
          </a:p>
        </p:txBody>
      </p:sp>
      <p:grpSp>
        <p:nvGrpSpPr>
          <p:cNvPr id="4" name="Csoportba foglalás 3"/>
          <p:cNvGrpSpPr/>
          <p:nvPr/>
        </p:nvGrpSpPr>
        <p:grpSpPr>
          <a:xfrm>
            <a:off x="0" y="10525760"/>
            <a:ext cx="24384000" cy="3190240"/>
            <a:chOff x="0" y="10525760"/>
            <a:chExt cx="24384000" cy="3190240"/>
          </a:xfrm>
        </p:grpSpPr>
        <p:sp>
          <p:nvSpPr>
            <p:cNvPr id="5" name="Szövegdoboz 4"/>
            <p:cNvSpPr txBox="1"/>
            <p:nvPr/>
          </p:nvSpPr>
          <p:spPr>
            <a:xfrm>
              <a:off x="0" y="10525760"/>
              <a:ext cx="24384000" cy="3190240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8255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spc="0" normalizeH="0" baseline="0" dirty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Graphik"/>
                <a:ea typeface="Graphik"/>
                <a:cs typeface="Graphik"/>
                <a:sym typeface="Graphik"/>
              </a:endParaRPr>
            </a:p>
          </p:txBody>
        </p:sp>
        <p:sp>
          <p:nvSpPr>
            <p:cNvPr id="6" name="Szövegdoboz 5"/>
            <p:cNvSpPr txBox="1"/>
            <p:nvPr/>
          </p:nvSpPr>
          <p:spPr>
            <a:xfrm>
              <a:off x="2092960" y="11884918"/>
              <a:ext cx="20604480" cy="4719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r>
                <a:rPr lang="hu-HU" b="1" dirty="0">
                  <a:solidFill>
                    <a:schemeClr val="bg2"/>
                  </a:solidFill>
                </a:rPr>
                <a:t>Egészségügyi Alapellátási Igazgatóság - TOP-7.1.1-16-H-ESZA-2019-01061</a:t>
              </a:r>
              <a:endParaRPr kumimoji="0" lang="hu-HU" sz="2400" b="1" i="0" u="none" strike="noStrike" cap="none" spc="0" normalizeH="0" baseline="0" dirty="0">
                <a:ln>
                  <a:noFill/>
                </a:ln>
                <a:solidFill>
                  <a:schemeClr val="bg2"/>
                </a:solidFill>
                <a:effectLst/>
                <a:uFillTx/>
                <a:sym typeface="Graphik"/>
              </a:endParaRPr>
            </a:p>
          </p:txBody>
        </p:sp>
        <p:pic>
          <p:nvPicPr>
            <p:cNvPr id="7" name="Kép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55256" y="10655808"/>
              <a:ext cx="4428744" cy="3060192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Készítette: Szarka Anett…"/>
          <p:cNvSpPr txBox="1">
            <a:spLocks noGrp="1"/>
          </p:cNvSpPr>
          <p:nvPr>
            <p:ph type="body" idx="21"/>
          </p:nvPr>
        </p:nvSpPr>
        <p:spPr>
          <a:xfrm>
            <a:off x="1219200" y="9813589"/>
            <a:ext cx="21945599" cy="2778364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pPr algn="r">
              <a:defRPr sz="4600" spc="-45"/>
            </a:pPr>
            <a:r>
              <a:t>Készítette: Szarka Anett</a:t>
            </a:r>
          </a:p>
          <a:p>
            <a:pPr algn="r">
              <a:defRPr sz="4600" spc="-45"/>
            </a:pPr>
            <a:r>
              <a:t>2021.07.20.</a:t>
            </a:r>
          </a:p>
        </p:txBody>
      </p:sp>
      <p:sp>
        <p:nvSpPr>
          <p:cNvPr id="152" name="A szoptatás nehézségei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szoptatás nehézségei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Anyai okok a szoptatás nehézségébe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/>
          </a:lstStyle>
          <a:p>
            <a:r>
              <a:t>Anyai okok a szoptatás nehézségében</a:t>
            </a:r>
          </a:p>
        </p:txBody>
      </p:sp>
      <p:sp>
        <p:nvSpPr>
          <p:cNvPr id="155" name="A szoptatás során számos probléma merülhet fel ilyen:…"/>
          <p:cNvSpPr txBox="1">
            <a:spLocks noGrp="1"/>
          </p:cNvSpPr>
          <p:nvPr>
            <p:ph type="body" idx="1"/>
          </p:nvPr>
        </p:nvSpPr>
        <p:spPr>
          <a:xfrm>
            <a:off x="1219200" y="2440989"/>
            <a:ext cx="21948577" cy="10055811"/>
          </a:xfrm>
          <a:prstGeom prst="rect">
            <a:avLst/>
          </a:prstGeom>
        </p:spPr>
        <p:txBody>
          <a:bodyPr/>
          <a:lstStyle/>
          <a:p>
            <a:endParaRPr dirty="0"/>
          </a:p>
          <a:p>
            <a:r>
              <a:rPr dirty="0"/>
              <a:t>A </a:t>
            </a:r>
            <a:r>
              <a:rPr dirty="0" err="1"/>
              <a:t>szoptatás</a:t>
            </a:r>
            <a:r>
              <a:rPr dirty="0"/>
              <a:t> </a:t>
            </a:r>
            <a:r>
              <a:rPr dirty="0" err="1"/>
              <a:t>során</a:t>
            </a:r>
            <a:r>
              <a:rPr dirty="0"/>
              <a:t> </a:t>
            </a:r>
            <a:r>
              <a:rPr dirty="0" err="1"/>
              <a:t>számos</a:t>
            </a:r>
            <a:r>
              <a:rPr dirty="0"/>
              <a:t> </a:t>
            </a:r>
            <a:r>
              <a:rPr dirty="0" err="1"/>
              <a:t>probléma</a:t>
            </a:r>
            <a:r>
              <a:rPr dirty="0"/>
              <a:t> </a:t>
            </a:r>
            <a:r>
              <a:rPr dirty="0" err="1"/>
              <a:t>merülhet</a:t>
            </a:r>
            <a:r>
              <a:rPr dirty="0"/>
              <a:t> </a:t>
            </a:r>
            <a:r>
              <a:rPr dirty="0" err="1"/>
              <a:t>fel</a:t>
            </a:r>
            <a:r>
              <a:rPr dirty="0"/>
              <a:t> </a:t>
            </a:r>
            <a:r>
              <a:rPr dirty="0" err="1"/>
              <a:t>ilyen</a:t>
            </a:r>
            <a:r>
              <a:rPr dirty="0"/>
              <a:t>:</a:t>
            </a:r>
          </a:p>
          <a:p>
            <a:r>
              <a:rPr dirty="0"/>
              <a:t> a </a:t>
            </a:r>
            <a:r>
              <a:rPr dirty="0" err="1"/>
              <a:t>laktációs</a:t>
            </a:r>
            <a:r>
              <a:rPr dirty="0"/>
              <a:t> </a:t>
            </a:r>
            <a:r>
              <a:rPr dirty="0" err="1"/>
              <a:t>probléma</a:t>
            </a:r>
            <a:r>
              <a:rPr dirty="0"/>
              <a:t>, </a:t>
            </a:r>
          </a:p>
          <a:p>
            <a:r>
              <a:rPr dirty="0"/>
              <a:t>a </a:t>
            </a:r>
            <a:r>
              <a:rPr dirty="0" err="1"/>
              <a:t>befelé</a:t>
            </a:r>
            <a:r>
              <a:rPr dirty="0"/>
              <a:t> </a:t>
            </a:r>
            <a:r>
              <a:rPr dirty="0" err="1"/>
              <a:t>forduló</a:t>
            </a:r>
            <a:r>
              <a:rPr dirty="0"/>
              <a:t> </a:t>
            </a:r>
            <a:r>
              <a:rPr dirty="0" err="1"/>
              <a:t>vagy</a:t>
            </a:r>
            <a:r>
              <a:rPr dirty="0"/>
              <a:t> </a:t>
            </a:r>
            <a:r>
              <a:rPr dirty="0" err="1"/>
              <a:t>lapos</a:t>
            </a:r>
            <a:r>
              <a:rPr dirty="0"/>
              <a:t> </a:t>
            </a:r>
            <a:r>
              <a:rPr dirty="0" err="1"/>
              <a:t>emlőbimbó</a:t>
            </a:r>
            <a:r>
              <a:rPr dirty="0"/>
              <a:t>, </a:t>
            </a:r>
          </a:p>
          <a:p>
            <a:r>
              <a:rPr dirty="0"/>
              <a:t>a </a:t>
            </a:r>
            <a:r>
              <a:rPr dirty="0" err="1"/>
              <a:t>fájdalmas</a:t>
            </a:r>
            <a:r>
              <a:rPr dirty="0"/>
              <a:t> e</a:t>
            </a:r>
            <a:r>
              <a:rPr lang="hu-HU" dirty="0" err="1"/>
              <a:t>mlő</a:t>
            </a:r>
            <a:r>
              <a:rPr dirty="0"/>
              <a:t> </a:t>
            </a:r>
            <a:r>
              <a:rPr dirty="0" err="1"/>
              <a:t>bimbó</a:t>
            </a:r>
            <a:r>
              <a:rPr dirty="0"/>
              <a:t>, </a:t>
            </a:r>
          </a:p>
          <a:p>
            <a:r>
              <a:rPr dirty="0"/>
              <a:t>a </a:t>
            </a:r>
            <a:r>
              <a:rPr dirty="0" err="1"/>
              <a:t>mell</a:t>
            </a:r>
            <a:r>
              <a:rPr dirty="0"/>
              <a:t> </a:t>
            </a:r>
            <a:r>
              <a:rPr dirty="0" err="1"/>
              <a:t>gyulladása</a:t>
            </a:r>
            <a:r>
              <a:rPr dirty="0"/>
              <a:t>, </a:t>
            </a:r>
          </a:p>
          <a:p>
            <a:r>
              <a:rPr dirty="0" err="1"/>
              <a:t>anyai</a:t>
            </a:r>
            <a:r>
              <a:rPr dirty="0"/>
              <a:t> </a:t>
            </a:r>
            <a:r>
              <a:rPr dirty="0" err="1"/>
              <a:t>betegségek</a:t>
            </a:r>
            <a:r>
              <a:rPr dirty="0"/>
              <a:t> </a:t>
            </a:r>
            <a:r>
              <a:rPr dirty="0" err="1"/>
              <a:t>és</a:t>
            </a:r>
            <a:r>
              <a:rPr dirty="0"/>
              <a:t> </a:t>
            </a:r>
            <a:r>
              <a:rPr dirty="0" err="1"/>
              <a:t>gyógyszer</a:t>
            </a:r>
            <a:r>
              <a:rPr dirty="0"/>
              <a:t> </a:t>
            </a:r>
            <a:r>
              <a:rPr dirty="0" err="1"/>
              <a:t>szedés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Laktációs problémák avagy “kevés tej” syndrom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2340863">
              <a:defRPr sz="8064" spc="-80"/>
            </a:lvl1pPr>
          </a:lstStyle>
          <a:p>
            <a:r>
              <a:t>Laktációs problémák avagy “kevés tej” syndroma</a:t>
            </a:r>
          </a:p>
        </p:txBody>
      </p:sp>
      <p:sp>
        <p:nvSpPr>
          <p:cNvPr id="158" name="Az alacsony tejtermelés leggyakoribb okai:…"/>
          <p:cNvSpPr txBox="1">
            <a:spLocks noGrp="1"/>
          </p:cNvSpPr>
          <p:nvPr>
            <p:ph type="body" idx="1"/>
          </p:nvPr>
        </p:nvSpPr>
        <p:spPr>
          <a:xfrm>
            <a:off x="1217711" y="2612348"/>
            <a:ext cx="21948578" cy="10066957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Az</a:t>
            </a:r>
            <a:r>
              <a:rPr dirty="0"/>
              <a:t> </a:t>
            </a:r>
            <a:r>
              <a:rPr dirty="0" err="1"/>
              <a:t>alacsony</a:t>
            </a:r>
            <a:r>
              <a:rPr dirty="0"/>
              <a:t> </a:t>
            </a:r>
            <a:r>
              <a:rPr dirty="0" err="1"/>
              <a:t>tejtermelés</a:t>
            </a:r>
            <a:r>
              <a:rPr dirty="0"/>
              <a:t> </a:t>
            </a:r>
            <a:r>
              <a:rPr dirty="0" err="1"/>
              <a:t>leggyakoribb</a:t>
            </a:r>
            <a:r>
              <a:rPr dirty="0"/>
              <a:t> </a:t>
            </a:r>
            <a:r>
              <a:rPr dirty="0" err="1"/>
              <a:t>okai</a:t>
            </a:r>
            <a:r>
              <a:rPr dirty="0"/>
              <a:t>:</a:t>
            </a:r>
          </a:p>
          <a:p>
            <a:r>
              <a:rPr dirty="0" err="1"/>
              <a:t>Az</a:t>
            </a:r>
            <a:r>
              <a:rPr dirty="0"/>
              <a:t> </a:t>
            </a:r>
            <a:r>
              <a:rPr dirty="0" err="1"/>
              <a:t>alacsony</a:t>
            </a:r>
            <a:r>
              <a:rPr dirty="0"/>
              <a:t> </a:t>
            </a:r>
            <a:r>
              <a:rPr dirty="0" err="1"/>
              <a:t>tejtermelés</a:t>
            </a:r>
            <a:r>
              <a:rPr dirty="0"/>
              <a:t> </a:t>
            </a:r>
            <a:r>
              <a:rPr dirty="0" err="1"/>
              <a:t>gyakori</a:t>
            </a:r>
            <a:r>
              <a:rPr dirty="0"/>
              <a:t> </a:t>
            </a:r>
            <a:r>
              <a:rPr dirty="0" err="1"/>
              <a:t>okai</a:t>
            </a:r>
            <a:r>
              <a:rPr dirty="0"/>
              <a:t> </a:t>
            </a:r>
            <a:r>
              <a:rPr dirty="0" err="1"/>
              <a:t>olyan</a:t>
            </a:r>
            <a:r>
              <a:rPr dirty="0"/>
              <a:t> </a:t>
            </a:r>
            <a:r>
              <a:rPr dirty="0" err="1"/>
              <a:t>tényezőkkel</a:t>
            </a:r>
            <a:r>
              <a:rPr dirty="0"/>
              <a:t> </a:t>
            </a:r>
            <a:r>
              <a:rPr dirty="0" err="1"/>
              <a:t>vannak</a:t>
            </a:r>
            <a:r>
              <a:rPr dirty="0"/>
              <a:t> </a:t>
            </a:r>
            <a:r>
              <a:rPr dirty="0" err="1"/>
              <a:t>összefüggésbe</a:t>
            </a:r>
            <a:r>
              <a:rPr dirty="0"/>
              <a:t>, </a:t>
            </a:r>
            <a:r>
              <a:rPr dirty="0" err="1"/>
              <a:t>melyek</a:t>
            </a:r>
            <a:r>
              <a:rPr dirty="0"/>
              <a:t> </a:t>
            </a:r>
            <a:r>
              <a:rPr dirty="0" err="1"/>
              <a:t>korlátozzák</a:t>
            </a:r>
            <a:r>
              <a:rPr dirty="0"/>
              <a:t> </a:t>
            </a:r>
            <a:r>
              <a:rPr dirty="0" err="1"/>
              <a:t>azt</a:t>
            </a:r>
            <a:r>
              <a:rPr dirty="0"/>
              <a:t> a </a:t>
            </a:r>
            <a:r>
              <a:rPr dirty="0" err="1"/>
              <a:t>tej</a:t>
            </a:r>
            <a:r>
              <a:rPr dirty="0"/>
              <a:t> </a:t>
            </a:r>
            <a:r>
              <a:rPr dirty="0" err="1"/>
              <a:t>mennyiséget</a:t>
            </a:r>
            <a:r>
              <a:rPr dirty="0"/>
              <a:t>, </a:t>
            </a:r>
            <a:r>
              <a:rPr dirty="0" err="1"/>
              <a:t>amit</a:t>
            </a:r>
            <a:r>
              <a:rPr dirty="0"/>
              <a:t> a </a:t>
            </a:r>
            <a:r>
              <a:rPr dirty="0" err="1"/>
              <a:t>csecsemő</a:t>
            </a:r>
            <a:r>
              <a:rPr dirty="0"/>
              <a:t> </a:t>
            </a:r>
            <a:r>
              <a:rPr dirty="0" err="1"/>
              <a:t>kiürit</a:t>
            </a:r>
            <a:r>
              <a:rPr dirty="0"/>
              <a:t> a </a:t>
            </a:r>
            <a:r>
              <a:rPr dirty="0" err="1"/>
              <a:t>mellből</a:t>
            </a:r>
            <a:r>
              <a:rPr dirty="0"/>
              <a:t>. Ha </a:t>
            </a:r>
            <a:r>
              <a:rPr dirty="0" err="1"/>
              <a:t>tejet</a:t>
            </a:r>
            <a:r>
              <a:rPr dirty="0"/>
              <a:t> </a:t>
            </a:r>
            <a:r>
              <a:rPr dirty="0" err="1"/>
              <a:t>nem</a:t>
            </a:r>
            <a:r>
              <a:rPr dirty="0"/>
              <a:t> </a:t>
            </a:r>
            <a:r>
              <a:rPr dirty="0" err="1"/>
              <a:t>ürítik</a:t>
            </a:r>
            <a:r>
              <a:rPr dirty="0"/>
              <a:t> </a:t>
            </a:r>
            <a:r>
              <a:rPr dirty="0" err="1"/>
              <a:t>ki</a:t>
            </a:r>
            <a:r>
              <a:rPr dirty="0"/>
              <a:t> </a:t>
            </a:r>
            <a:r>
              <a:rPr dirty="0" err="1"/>
              <a:t>megfelelően</a:t>
            </a:r>
            <a:r>
              <a:rPr dirty="0"/>
              <a:t> </a:t>
            </a:r>
            <a:r>
              <a:rPr dirty="0" err="1"/>
              <a:t>az</a:t>
            </a:r>
            <a:r>
              <a:rPr dirty="0"/>
              <a:t> </a:t>
            </a:r>
            <a:r>
              <a:rPr dirty="0" err="1"/>
              <a:t>emlőből</a:t>
            </a:r>
            <a:r>
              <a:rPr dirty="0"/>
              <a:t>, </a:t>
            </a:r>
            <a:r>
              <a:rPr dirty="0" err="1"/>
              <a:t>kevesebb</a:t>
            </a:r>
            <a:r>
              <a:rPr dirty="0"/>
              <a:t> </a:t>
            </a:r>
            <a:r>
              <a:rPr dirty="0" err="1"/>
              <a:t>tej</a:t>
            </a:r>
            <a:r>
              <a:rPr dirty="0"/>
              <a:t> </a:t>
            </a:r>
            <a:r>
              <a:rPr dirty="0" err="1"/>
              <a:t>termelődik</a:t>
            </a:r>
            <a:r>
              <a:rPr dirty="0"/>
              <a:t>.</a:t>
            </a:r>
          </a:p>
          <a:p>
            <a:r>
              <a:rPr dirty="0" err="1"/>
              <a:t>Az</a:t>
            </a:r>
            <a:r>
              <a:rPr dirty="0"/>
              <a:t> </a:t>
            </a:r>
            <a:r>
              <a:rPr dirty="0" err="1"/>
              <a:t>emlő</a:t>
            </a:r>
            <a:r>
              <a:rPr dirty="0"/>
              <a:t> </a:t>
            </a:r>
            <a:r>
              <a:rPr dirty="0" err="1"/>
              <a:t>nem</a:t>
            </a:r>
            <a:r>
              <a:rPr dirty="0"/>
              <a:t> </a:t>
            </a:r>
            <a:r>
              <a:rPr dirty="0" err="1"/>
              <a:t>megfelelő</a:t>
            </a:r>
            <a:r>
              <a:rPr dirty="0"/>
              <a:t> </a:t>
            </a:r>
            <a:r>
              <a:rPr dirty="0" err="1"/>
              <a:t>kiürítésének</a:t>
            </a:r>
            <a:r>
              <a:rPr dirty="0"/>
              <a:t> </a:t>
            </a:r>
            <a:r>
              <a:rPr dirty="0" err="1"/>
              <a:t>gyakori</a:t>
            </a:r>
            <a:r>
              <a:rPr dirty="0"/>
              <a:t> </a:t>
            </a:r>
            <a:r>
              <a:rPr dirty="0" err="1"/>
              <a:t>okai</a:t>
            </a:r>
            <a:r>
              <a:rPr dirty="0"/>
              <a:t>:</a:t>
            </a:r>
          </a:p>
          <a:p>
            <a:pPr marL="965200" indent="-965200">
              <a:buClr>
                <a:srgbClr val="000000"/>
              </a:buClr>
              <a:buSzPct val="100000"/>
              <a:buAutoNum type="arabicPeriod"/>
            </a:pPr>
            <a:r>
              <a:rPr dirty="0" err="1"/>
              <a:t>Ritka</a:t>
            </a:r>
            <a:r>
              <a:rPr dirty="0"/>
              <a:t> </a:t>
            </a:r>
            <a:r>
              <a:rPr dirty="0" err="1"/>
              <a:t>szopások</a:t>
            </a:r>
            <a:endParaRPr dirty="0"/>
          </a:p>
          <a:p>
            <a:pPr marL="965200" indent="-965200">
              <a:buClr>
                <a:srgbClr val="000000"/>
              </a:buClr>
              <a:buSzPct val="100000"/>
              <a:buAutoNum type="arabicPeriod"/>
            </a:pPr>
            <a:r>
              <a:rPr dirty="0" err="1"/>
              <a:t>Időrend</a:t>
            </a:r>
            <a:r>
              <a:rPr dirty="0"/>
              <a:t> </a:t>
            </a:r>
            <a:r>
              <a:rPr dirty="0" err="1"/>
              <a:t>szerinti</a:t>
            </a:r>
            <a:r>
              <a:rPr dirty="0"/>
              <a:t> </a:t>
            </a:r>
            <a:r>
              <a:rPr dirty="0" err="1"/>
              <a:t>szopatás</a:t>
            </a:r>
            <a:endParaRPr dirty="0"/>
          </a:p>
          <a:p>
            <a:pPr marL="965200" indent="-965200">
              <a:buClr>
                <a:srgbClr val="000000"/>
              </a:buClr>
              <a:buSzPct val="100000"/>
              <a:buAutoNum type="arabicPeriod"/>
            </a:pPr>
            <a:r>
              <a:rPr dirty="0" err="1"/>
              <a:t>Rövid</a:t>
            </a:r>
            <a:r>
              <a:rPr dirty="0"/>
              <a:t> </a:t>
            </a:r>
            <a:r>
              <a:rPr dirty="0" err="1"/>
              <a:t>szopások</a:t>
            </a:r>
            <a:endParaRPr dirty="0"/>
          </a:p>
          <a:p>
            <a:pPr marL="965200" indent="-965200">
              <a:buClr>
                <a:srgbClr val="000000"/>
              </a:buClr>
              <a:buSzPct val="100000"/>
              <a:buAutoNum type="arabicPeriod"/>
            </a:pPr>
            <a:r>
              <a:rPr dirty="0" err="1"/>
              <a:t>Nem</a:t>
            </a:r>
            <a:r>
              <a:rPr dirty="0"/>
              <a:t> </a:t>
            </a:r>
            <a:r>
              <a:rPr dirty="0" err="1"/>
              <a:t>ürül</a:t>
            </a:r>
            <a:r>
              <a:rPr dirty="0"/>
              <a:t> </a:t>
            </a:r>
            <a:r>
              <a:rPr dirty="0" err="1"/>
              <a:t>ki</a:t>
            </a:r>
            <a:r>
              <a:rPr lang="hu-HU" dirty="0"/>
              <a:t> elegendő </a:t>
            </a:r>
            <a:r>
              <a:rPr dirty="0" err="1"/>
              <a:t>tej</a:t>
            </a:r>
            <a:endParaRPr dirty="0"/>
          </a:p>
          <a:p>
            <a:pPr marL="965200" indent="-965200">
              <a:buClr>
                <a:srgbClr val="000000"/>
              </a:buClr>
              <a:buSzPct val="100000"/>
              <a:buAutoNum type="arabicPeriod"/>
            </a:pPr>
            <a:r>
              <a:rPr dirty="0" err="1"/>
              <a:t>Rossz</a:t>
            </a:r>
            <a:r>
              <a:rPr dirty="0"/>
              <a:t> </a:t>
            </a:r>
            <a:r>
              <a:rPr dirty="0" err="1"/>
              <a:t>szopás</a:t>
            </a:r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Az alacsony tejtermelés ritka okai:…"/>
          <p:cNvSpPr txBox="1">
            <a:spLocks noGrp="1"/>
          </p:cNvSpPr>
          <p:nvPr>
            <p:ph type="body" idx="1"/>
          </p:nvPr>
        </p:nvSpPr>
        <p:spPr>
          <a:xfrm>
            <a:off x="1219200" y="1127413"/>
            <a:ext cx="21948577" cy="11369387"/>
          </a:xfrm>
          <a:prstGeom prst="rect">
            <a:avLst/>
          </a:prstGeom>
        </p:spPr>
        <p:txBody>
          <a:bodyPr/>
          <a:lstStyle/>
          <a:p>
            <a:pPr marL="496951" indent="-496951" defTabSz="2218888">
              <a:spcBef>
                <a:spcPts val="2100"/>
              </a:spcBef>
              <a:defRPr sz="4004"/>
            </a:pPr>
            <a:r>
              <a:t>Az alacsony tejtermelés ritka okai:</a:t>
            </a:r>
          </a:p>
          <a:p>
            <a:pPr marL="878332" indent="-878332" defTabSz="2218888">
              <a:spcBef>
                <a:spcPts val="2100"/>
              </a:spcBef>
              <a:buClr>
                <a:srgbClr val="000000"/>
              </a:buClr>
              <a:buSzPct val="100000"/>
              <a:buAutoNum type="arabicPeriod"/>
              <a:defRPr sz="4004"/>
            </a:pPr>
            <a:r>
              <a:t>Az anyának adott gyógyszerek pl.: ösztrogén tartalmú gyógyszerek adása csökkenti a tejtermelés.</a:t>
            </a:r>
          </a:p>
          <a:p>
            <a:pPr marL="878332" indent="-878332" defTabSz="2218888">
              <a:spcBef>
                <a:spcPts val="2100"/>
              </a:spcBef>
              <a:buClr>
                <a:srgbClr val="000000"/>
              </a:buClr>
              <a:buSzPct val="100000"/>
              <a:buAutoNum type="arabicPeriod"/>
              <a:defRPr sz="4004"/>
            </a:pPr>
            <a:r>
              <a:t>Az alkohol és a dohányzás is csökkentheti a tej termelést.</a:t>
            </a:r>
          </a:p>
          <a:p>
            <a:pPr marL="878332" indent="-878332" defTabSz="2218888">
              <a:spcBef>
                <a:spcPts val="2100"/>
              </a:spcBef>
              <a:buClr>
                <a:srgbClr val="000000"/>
              </a:buClr>
              <a:buSzPct val="100000"/>
              <a:buAutoNum type="arabicPeriod"/>
              <a:defRPr sz="4004"/>
            </a:pPr>
            <a:r>
              <a:t>Amennyiben az anya ujra várandós lesz csökkenhet a tej mennyisége.</a:t>
            </a:r>
          </a:p>
          <a:p>
            <a:pPr marL="878332" indent="-878332" defTabSz="2218888">
              <a:spcBef>
                <a:spcPts val="2100"/>
              </a:spcBef>
              <a:buClr>
                <a:srgbClr val="000000"/>
              </a:buClr>
              <a:buSzPct val="100000"/>
              <a:buAutoNum type="arabicPeriod"/>
              <a:defRPr sz="4004"/>
            </a:pPr>
            <a:r>
              <a:t>Mellműtét</a:t>
            </a:r>
          </a:p>
          <a:p>
            <a:pPr marL="0" indent="0" defTabSz="2218888">
              <a:spcBef>
                <a:spcPts val="2100"/>
              </a:spcBef>
              <a:buSzTx/>
              <a:buNone/>
              <a:defRPr sz="4004"/>
            </a:pPr>
            <a:endParaRPr/>
          </a:p>
          <a:p>
            <a:pPr marL="496951" indent="-496951" defTabSz="2218888">
              <a:spcBef>
                <a:spcPts val="2100"/>
              </a:spcBef>
              <a:defRPr sz="4004"/>
            </a:pPr>
            <a:r>
              <a:t>Sajnos gyakori jelenség mostanában, hogy az anyák idő előtt abba hagyják a szoptatást. Mesterséges tápláláshoz folyamodnak mert “kevés a tej”. Nagyon ritka az az anya aki minden erőfeszítés ellenére sem tud szoptatni.</a:t>
            </a:r>
          </a:p>
          <a:p>
            <a:pPr marL="496951" indent="-496951" defTabSz="2218888">
              <a:spcBef>
                <a:spcPts val="2100"/>
              </a:spcBef>
              <a:defRPr sz="4004"/>
            </a:pPr>
            <a:r>
              <a:t>A szakdolgozó fontos feladata, ezen a téren a felvilágosító munka, mely nem rombolja az anya önértékelését és önbizalmát.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Ilyen esetben fontos, hogy a nem a mellbimbó védő használata az első megoldás. Sokat segít a helyzeten ha a csecsemő minél többet mellre van helyezve, és oda figyelnek a helyes szopási technikára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Ilyen esetben fontos, hogy a nem a mellbimbó védő használata az első megoldás. Sokat segít a helyzeten ha a csecsemő minél többet mellre van helyezve, és oda figyelnek a helyes szopási technikára.</a:t>
            </a:r>
          </a:p>
          <a:p>
            <a:r>
              <a:t>Amennyiben még is bimbó védőre lenne szükség, a különböző méretek használatára érdemes oda figyelni. </a:t>
            </a:r>
          </a:p>
        </p:txBody>
      </p:sp>
      <p:sp>
        <p:nvSpPr>
          <p:cNvPr id="163" name="Befelé forduló vagy lapos emlő bimbó"/>
          <p:cNvSpPr txBox="1">
            <a:spLocks noGrp="1"/>
          </p:cNvSpPr>
          <p:nvPr>
            <p:ph type="title" idx="4294967295"/>
          </p:nvPr>
        </p:nvSpPr>
        <p:spPr>
          <a:xfrm>
            <a:off x="1220489" y="774700"/>
            <a:ext cx="21939597" cy="1727200"/>
          </a:xfrm>
          <a:prstGeom prst="rect">
            <a:avLst/>
          </a:prstGeom>
        </p:spPr>
        <p:txBody>
          <a:bodyPr/>
          <a:lstStyle>
            <a:lvl1pPr algn="l"/>
          </a:lstStyle>
          <a:p>
            <a:r>
              <a:t>Befelé forduló vagy lapos emlő bimbó</a:t>
            </a:r>
          </a:p>
        </p:txBody>
      </p:sp>
      <p:pic>
        <p:nvPicPr>
          <p:cNvPr id="164" name="philips-avent-uj-szilikon-bimbovedo-M-meret-2-db-2.jpg" descr="philips-avent-uj-szilikon-bimbovedo-M-meret-2-db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9063" y="3255849"/>
            <a:ext cx="10170512" cy="1017051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Ha a baba el kezd szopni, akkor a bimbó kifelé fordul, amennyiben nem szoptatás előtt érdemes mellszívóval rásegíteni.…"/>
          <p:cNvSpPr txBox="1">
            <a:spLocks noGrp="1"/>
          </p:cNvSpPr>
          <p:nvPr>
            <p:ph type="body" idx="1"/>
          </p:nvPr>
        </p:nvSpPr>
        <p:spPr>
          <a:xfrm>
            <a:off x="1217711" y="561613"/>
            <a:ext cx="21948578" cy="11560769"/>
          </a:xfrm>
          <a:prstGeom prst="rect">
            <a:avLst/>
          </a:prstGeom>
        </p:spPr>
        <p:txBody>
          <a:bodyPr/>
          <a:lstStyle/>
          <a:p>
            <a:r>
              <a:t>Ha a baba el kezd szopni, akkor a bimbó kifelé fordul, amennyiben nem szoptatás előtt érdemes mellszívóval rásegíteni. </a:t>
            </a:r>
          </a:p>
          <a:p>
            <a:pPr marL="0" indent="0">
              <a:buSzTx/>
              <a:buNone/>
            </a:pPr>
            <a:endParaRPr/>
          </a:p>
          <a:p>
            <a:pPr marL="0" indent="0">
              <a:buSzTx/>
              <a:buNone/>
            </a:pPr>
            <a:r>
              <a:t>Hogyan lehet segíteni az anyának befelé forduló bimbó esetén?</a:t>
            </a:r>
          </a:p>
          <a:p>
            <a:r>
              <a:t>Biztosítani kell a zavartalan bőr kontaktust közvetlenül a megszületés után és már alkalmakkor.</a:t>
            </a:r>
          </a:p>
          <a:p>
            <a:r>
              <a:t>A szakdolgozónak kiemelt segítséget kell nyújtani a mellre tapadásban és a mellre helyezésben az első két napban, mielőtt a mellek teltek lesznek. </a:t>
            </a:r>
          </a:p>
          <a:p>
            <a:r>
              <a:t>Azoknak az anyáknak akiknek befelé forduló emlőbimbójuk van el kell magyarzni, hogy a csecsemő a bimbóudvarra és nem a bimbóra tapad.</a:t>
            </a:r>
          </a:p>
          <a:p>
            <a:r>
              <a:t>Segíteni kell olyan testhelyzetet találni ami segít a csecsemőnek, hogy könnyebben tudja elvenni a mellet.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Javasolni kell és megmutatni a szoptatós édesanyának, hogy C-fogással gyengéden alakítsa a bimbóudvart kúp vagy szendvics formájúra, hogy a csecsemő rá tudjon tapadni.…"/>
          <p:cNvSpPr txBox="1">
            <a:spLocks noGrp="1"/>
          </p:cNvSpPr>
          <p:nvPr>
            <p:ph type="body" idx="1"/>
          </p:nvPr>
        </p:nvSpPr>
        <p:spPr>
          <a:xfrm>
            <a:off x="1219200" y="685897"/>
            <a:ext cx="21945600" cy="11814451"/>
          </a:xfrm>
          <a:prstGeom prst="rect">
            <a:avLst/>
          </a:prstGeom>
        </p:spPr>
        <p:txBody>
          <a:bodyPr/>
          <a:lstStyle/>
          <a:p>
            <a:r>
              <a:t>Javasolni kell és megmutatni a szoptatós édesanyának, hogy C-fogással gyengéden alakítsa a bimbóudvart kúp vagy szendvics formájúra, hogy a csecsemő rá tudjon tapadni. </a:t>
            </a:r>
          </a:p>
          <a:p>
            <a:r>
              <a:t>Meg kell tanítani az anyát, hogyan ismerheti fel a hatékony mellre tapadás formáját.</a:t>
            </a:r>
          </a:p>
          <a:p>
            <a:r>
              <a:t>Bátorítani kell az anyát, hogy segítsen abban, hogy a bimbói kidomborodjanak szoptatás előtt. Gyengéd stimulációval vagy enyhén szívó eszközzel.</a:t>
            </a:r>
          </a:p>
        </p:txBody>
      </p:sp>
      <p:pic>
        <p:nvPicPr>
          <p:cNvPr id="169" name="page_3.jpg" descr="page_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4670" y="-611526"/>
            <a:ext cx="11707345" cy="1847565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Fájdalmas emlőbimbó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/>
          </a:lstStyle>
          <a:p>
            <a:r>
              <a:t>Fájdalmas emlőbimbó</a:t>
            </a:r>
          </a:p>
        </p:txBody>
      </p:sp>
      <p:sp>
        <p:nvSpPr>
          <p:cNvPr id="172" name="A szoptatás kezdetekor előfordulhat fájdalom, mert a mellbimbó még nincsen felkészülve a szoptatásra.…"/>
          <p:cNvSpPr txBox="1">
            <a:spLocks noGrp="1"/>
          </p:cNvSpPr>
          <p:nvPr>
            <p:ph type="body" idx="1"/>
          </p:nvPr>
        </p:nvSpPr>
        <p:spPr>
          <a:xfrm>
            <a:off x="1219200" y="2615844"/>
            <a:ext cx="21948577" cy="9880956"/>
          </a:xfrm>
          <a:prstGeom prst="rect">
            <a:avLst/>
          </a:prstGeom>
        </p:spPr>
        <p:txBody>
          <a:bodyPr/>
          <a:lstStyle/>
          <a:p>
            <a:r>
              <a:t>A szoptatás kezdetekor előfordulhat fájdalom, mert a mellbimbó még nincsen felkészülve a szoptatásra.</a:t>
            </a:r>
          </a:p>
          <a:p>
            <a:r>
              <a:t>Ebben az időszakban segíthet, ha a melleket szabadon hagyjuk és hagyjuk rászáradni az anyatejet. </a:t>
            </a:r>
          </a:p>
          <a:p>
            <a:r>
              <a:t>Fontos megnézni, hogy a csecsemő megfelelően kapja e be a mellet.</a:t>
            </a:r>
          </a:p>
          <a:p>
            <a:r>
              <a:t>Ennek a kezdeti érzékenységnek néhány nap alatt meg kell szűnnie, ha ez nem történik meg, meg kell keresni a kiváltó tényezőt és meg kell szüntetni. </a:t>
            </a:r>
          </a:p>
          <a:p>
            <a:r>
              <a:t>Oda kell figyelni az első jelekre. Ilyen jel lehet: enyhe fájdalom, mellbimbó elváltozás (Szopás után benyomódott vonalak, kis duzzanat).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1001</Words>
  <Application>Microsoft Office PowerPoint</Application>
  <PresentationFormat>Egyéni</PresentationFormat>
  <Paragraphs>74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6" baseType="lpstr">
      <vt:lpstr>Canela Bold</vt:lpstr>
      <vt:lpstr>Canela Deck Regular</vt:lpstr>
      <vt:lpstr>Canela Regular</vt:lpstr>
      <vt:lpstr>Canela Text Bold</vt:lpstr>
      <vt:lpstr>Canela Text Regular</vt:lpstr>
      <vt:lpstr>Graphik</vt:lpstr>
      <vt:lpstr>Graphik Medium</vt:lpstr>
      <vt:lpstr>Graphik Semibold</vt:lpstr>
      <vt:lpstr>Helvetica Neue</vt:lpstr>
      <vt:lpstr>23_ClassicWhite</vt:lpstr>
      <vt:lpstr>PowerPoint-bemutató</vt:lpstr>
      <vt:lpstr>A szoptatás nehézségei</vt:lpstr>
      <vt:lpstr>Anyai okok a szoptatás nehézségében</vt:lpstr>
      <vt:lpstr>Laktációs problémák avagy “kevés tej” syndroma</vt:lpstr>
      <vt:lpstr>PowerPoint-bemutató</vt:lpstr>
      <vt:lpstr>Befelé forduló vagy lapos emlő bimbó</vt:lpstr>
      <vt:lpstr>PowerPoint-bemutató</vt:lpstr>
      <vt:lpstr>PowerPoint-bemutató</vt:lpstr>
      <vt:lpstr>Fájdalmas emlőbimbó</vt:lpstr>
      <vt:lpstr>PowerPoint-bemutató</vt:lpstr>
      <vt:lpstr>PowerPoint-bemutató</vt:lpstr>
      <vt:lpstr>Mastitis, a tejcsatorna elázódása </vt:lpstr>
      <vt:lpstr>PowerPoint-bemutató</vt:lpstr>
      <vt:lpstr>A szoptatás nehézségei a csecsemő szemszögéből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szoptatás nehézségei</dc:title>
  <cp:lastModifiedBy>Felhasználó</cp:lastModifiedBy>
  <cp:revision>3</cp:revision>
  <dcterms:modified xsi:type="dcterms:W3CDTF">2021-09-17T09:49:33Z</dcterms:modified>
</cp:coreProperties>
</file>